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63" r:id="rId2"/>
    <p:sldId id="382" r:id="rId3"/>
    <p:sldId id="383" r:id="rId4"/>
    <p:sldId id="384" r:id="rId5"/>
    <p:sldId id="391" r:id="rId6"/>
    <p:sldId id="385" r:id="rId7"/>
    <p:sldId id="386" r:id="rId8"/>
    <p:sldId id="390" r:id="rId9"/>
    <p:sldId id="387" r:id="rId10"/>
    <p:sldId id="388" r:id="rId11"/>
    <p:sldId id="378" r:id="rId12"/>
    <p:sldId id="365" r:id="rId13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953735"/>
    <a:srgbClr val="FFFF00"/>
    <a:srgbClr val="9954CC"/>
    <a:srgbClr val="B3A2C7"/>
    <a:srgbClr val="8EB4E3"/>
    <a:srgbClr val="EF898B"/>
    <a:srgbClr val="00B050"/>
    <a:srgbClr val="2E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9" autoAdjust="0"/>
    <p:restoredTop sz="80708" autoAdjust="0"/>
  </p:normalViewPr>
  <p:slideViewPr>
    <p:cSldViewPr snapToGrid="0">
      <p:cViewPr>
        <p:scale>
          <a:sx n="400" d="100"/>
          <a:sy n="400" d="100"/>
        </p:scale>
        <p:origin x="-16776" y="-48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A4F4C72-3817-4632-B08E-90E0F73570AB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B8D7A2E-7B55-4FBD-994A-3C0F40411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0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2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67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86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76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8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7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79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0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D7A2E-7B55-4FBD-994A-3C0F40411A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0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2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3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5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5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66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3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1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08C3-5DFD-4C62-A5F9-DA8D5A5CC760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7D5C-2B81-40B8-910C-FAA4B2CF6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05727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48" y="1595437"/>
            <a:ext cx="12191999" cy="1219205"/>
          </a:xfr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4400" b="1" dirty="0">
                <a:solidFill>
                  <a:srgbClr val="203B5B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어드벤처 디자인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32200" y="3386885"/>
            <a:ext cx="7527600" cy="2859207"/>
          </a:xfrm>
        </p:spPr>
        <p:txBody>
          <a:bodyPr>
            <a:noAutofit/>
          </a:bodyPr>
          <a:lstStyle/>
          <a:p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- 3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주차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LCD </a:t>
            </a:r>
            <a:r>
              <a:rPr lang="en-US" altLang="ko-KR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1602(I2C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)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에 문자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/</a:t>
            </a:r>
            <a:r>
              <a:rPr lang="ko-KR" altLang="en-US" b="1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센서값</a:t>
            </a:r>
            <a:r>
              <a:rPr lang="ko-KR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출력 </a:t>
            </a:r>
            <a:r>
              <a:rPr lang="en-US" altLang="ko-KR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sz="2800" dirty="0"/>
          </a:p>
          <a:p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3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altLang="ko-KR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센서값</a:t>
            </a:r>
            <a:r>
              <a:rPr lang="ko-KR" altLang="en-US" sz="2400" dirty="0"/>
              <a:t>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LCD</a:t>
            </a:r>
            <a:r>
              <a:rPr lang="ko-KR" altLang="en-US" sz="2000" dirty="0"/>
              <a:t>창에 글씨가 안 보이는 경우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LCD </a:t>
            </a:r>
            <a:r>
              <a:rPr lang="ko-KR" altLang="en-US" sz="1800" dirty="0"/>
              <a:t>모듈의 </a:t>
            </a:r>
            <a:r>
              <a:rPr lang="ko-KR" altLang="en-US" sz="1800" dirty="0" err="1"/>
              <a:t>뒷판의</a:t>
            </a:r>
            <a:r>
              <a:rPr lang="ko-KR" altLang="en-US" sz="1800" dirty="0"/>
              <a:t> 가변저항 조절</a:t>
            </a:r>
            <a:br>
              <a:rPr lang="en-US" altLang="ko-KR" sz="1800" dirty="0"/>
            </a:br>
            <a:r>
              <a:rPr lang="en-US" altLang="ko-KR" sz="1800" dirty="0"/>
              <a:t>(LCD </a:t>
            </a:r>
            <a:r>
              <a:rPr lang="ko-KR" altLang="en-US" sz="1800" dirty="0" err="1"/>
              <a:t>백라이트가</a:t>
            </a:r>
            <a:r>
              <a:rPr lang="ko-KR" altLang="en-US" sz="1800" dirty="0"/>
              <a:t> 너무 밝아 글씨가 안 보임</a:t>
            </a:r>
            <a:r>
              <a:rPr lang="en-US" altLang="ko-KR" sz="1800" dirty="0"/>
              <a:t>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LCD </a:t>
            </a:r>
            <a:r>
              <a:rPr lang="ko-KR" altLang="en-US" sz="1800" dirty="0"/>
              <a:t>접근 주소를 </a:t>
            </a:r>
            <a:r>
              <a:rPr lang="en-US" altLang="ko-KR" sz="1800" dirty="0"/>
              <a:t>0x3F</a:t>
            </a:r>
            <a:r>
              <a:rPr lang="ko-KR" altLang="en-US" sz="1800" dirty="0"/>
              <a:t>로 변경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F0699C-1642-4B83-87D1-090AB731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0" y="2446377"/>
            <a:ext cx="6096599" cy="42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1" y="1158245"/>
            <a:ext cx="11486606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과제</a:t>
            </a:r>
            <a:r>
              <a:rPr lang="en-US" altLang="ko-KR" sz="2400" dirty="0"/>
              <a:t>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센서값</a:t>
            </a:r>
            <a:r>
              <a:rPr lang="ko-KR" altLang="en-US" sz="2400" dirty="0"/>
              <a:t> 출력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필수 동작</a:t>
            </a:r>
            <a:endParaRPr lang="en-US" altLang="ko-KR" sz="20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필요부품</a:t>
            </a:r>
            <a:r>
              <a:rPr lang="en-US" altLang="ko-KR" sz="1800" dirty="0"/>
              <a:t>: 2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택트</a:t>
            </a:r>
            <a:r>
              <a:rPr lang="ko-KR" altLang="en-US" sz="1800" dirty="0"/>
              <a:t> 스위치</a:t>
            </a:r>
            <a:r>
              <a:rPr lang="en-US" altLang="ko-KR" sz="1800" dirty="0"/>
              <a:t>, LED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개 이상</a:t>
            </a:r>
            <a:r>
              <a:rPr lang="en-US" altLang="ko-KR" sz="1800" dirty="0"/>
              <a:t>, </a:t>
            </a:r>
            <a:r>
              <a:rPr lang="ko-KR" altLang="en-US" sz="1800" dirty="0"/>
              <a:t>가변저항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LCD </a:t>
            </a:r>
            <a:r>
              <a:rPr lang="ko-KR" altLang="en-US" sz="1800"/>
              <a:t>모니터</a:t>
            </a:r>
            <a:r>
              <a:rPr lang="en-US" altLang="ko-KR" sz="1800"/>
              <a:t> 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빨간 </a:t>
            </a:r>
            <a:r>
              <a:rPr lang="ko-KR" altLang="en-US" sz="1800" dirty="0" err="1"/>
              <a:t>택트</a:t>
            </a:r>
            <a:r>
              <a:rPr lang="ko-KR" altLang="en-US" sz="1800" dirty="0"/>
              <a:t> 스위치를 누를 때마다 왼쪽으로 </a:t>
            </a:r>
            <a:r>
              <a:rPr lang="en-US" altLang="ko-KR" sz="1800" dirty="0"/>
              <a:t>LED</a:t>
            </a:r>
            <a:r>
              <a:rPr lang="ko-KR" altLang="en-US" sz="1800" dirty="0"/>
              <a:t>가 한 </a:t>
            </a:r>
            <a:r>
              <a:rPr lang="ko-KR" altLang="en-US" sz="1800" dirty="0" err="1"/>
              <a:t>칸씩</a:t>
            </a:r>
            <a:r>
              <a:rPr lang="ko-KR" altLang="en-US" sz="1800" dirty="0"/>
              <a:t> 이동하면서 점등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파란 </a:t>
            </a:r>
            <a:r>
              <a:rPr lang="ko-KR" altLang="en-US" sz="1800" dirty="0" err="1"/>
              <a:t>택트</a:t>
            </a:r>
            <a:r>
              <a:rPr lang="ko-KR" altLang="en-US" sz="1800" dirty="0"/>
              <a:t> 스위치를 누를 때마다 오른쪽으로 </a:t>
            </a:r>
            <a:r>
              <a:rPr lang="en-US" altLang="ko-KR" sz="1800" dirty="0"/>
              <a:t>LED</a:t>
            </a:r>
            <a:r>
              <a:rPr lang="ko-KR" altLang="en-US" sz="1800" dirty="0"/>
              <a:t>가 한 </a:t>
            </a:r>
            <a:r>
              <a:rPr lang="ko-KR" altLang="en-US" sz="1800" dirty="0" err="1"/>
              <a:t>칸씩</a:t>
            </a:r>
            <a:r>
              <a:rPr lang="ko-KR" altLang="en-US" sz="1800" dirty="0"/>
              <a:t> 이동하면서 점등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가장자리 </a:t>
            </a:r>
            <a:r>
              <a:rPr lang="en-US" altLang="ko-KR" sz="1800" dirty="0"/>
              <a:t>LED </a:t>
            </a:r>
            <a:r>
              <a:rPr lang="ko-KR" altLang="en-US" sz="1800" dirty="0"/>
              <a:t>점등 후에는 첫 시작 </a:t>
            </a:r>
            <a:r>
              <a:rPr lang="en-US" altLang="ko-KR" sz="1800" dirty="0"/>
              <a:t>LED </a:t>
            </a:r>
            <a:r>
              <a:rPr lang="ko-KR" altLang="en-US" sz="1800" dirty="0"/>
              <a:t>점등으로 </a:t>
            </a:r>
            <a:r>
              <a:rPr lang="ko-KR" altLang="en-US" sz="1800" dirty="0" err="1"/>
              <a:t>돌아감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/>
              <a:t>가변저항을 조절하면 현재 불이 들어온 </a:t>
            </a:r>
            <a:r>
              <a:rPr lang="en-US" altLang="ko-KR" sz="1800" dirty="0"/>
              <a:t>LED</a:t>
            </a:r>
            <a:r>
              <a:rPr lang="ko-KR" altLang="en-US" sz="1800" dirty="0"/>
              <a:t>의 밝기가 변함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FF0000"/>
                </a:solidFill>
              </a:rPr>
              <a:t>LCD</a:t>
            </a:r>
            <a:r>
              <a:rPr lang="ko-KR" altLang="en-US" sz="1800" dirty="0">
                <a:solidFill>
                  <a:srgbClr val="FF0000"/>
                </a:solidFill>
              </a:rPr>
              <a:t> 모니터에는 가장 마지막에 누른 스위치의 이름과</a:t>
            </a:r>
            <a:r>
              <a:rPr lang="en-US" altLang="ko-KR" sz="1800" dirty="0">
                <a:solidFill>
                  <a:srgbClr val="FF0000"/>
                </a:solidFill>
              </a:rPr>
              <a:t> LED</a:t>
            </a:r>
            <a:r>
              <a:rPr lang="ko-KR" altLang="en-US" sz="1800" dirty="0">
                <a:solidFill>
                  <a:srgbClr val="FF0000"/>
                </a:solidFill>
              </a:rPr>
              <a:t>의 밝기 표시 </a:t>
            </a:r>
            <a:r>
              <a:rPr lang="en-US" altLang="ko-KR" sz="1800" dirty="0">
                <a:solidFill>
                  <a:srgbClr val="FF0000"/>
                </a:solidFill>
              </a:rPr>
              <a:t>(ex. red switch on: 255)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3AD4F3-6A19-424E-933D-4196641CC574}"/>
              </a:ext>
            </a:extLst>
          </p:cNvPr>
          <p:cNvSpPr/>
          <p:nvPr/>
        </p:nvSpPr>
        <p:spPr>
          <a:xfrm>
            <a:off x="9858347" y="143928"/>
            <a:ext cx="1899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Fin </a:t>
            </a:r>
            <a:r>
              <a:rPr lang="ko-KR" altLang="en-US" sz="1600" b="1" dirty="0">
                <a:solidFill>
                  <a:schemeClr val="bg1"/>
                </a:solidFill>
              </a:rPr>
              <a:t>모드 설정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2BFF4-4923-4D41-A8F9-88C8BD3F46CD}"/>
              </a:ext>
            </a:extLst>
          </p:cNvPr>
          <p:cNvSpPr/>
          <p:nvPr/>
        </p:nvSpPr>
        <p:spPr>
          <a:xfrm>
            <a:off x="5414589" y="5811946"/>
            <a:ext cx="6630597" cy="1031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CDEB12-2B2B-4D7C-9CAF-2D00C6ECAAA6}"/>
              </a:ext>
            </a:extLst>
          </p:cNvPr>
          <p:cNvSpPr/>
          <p:nvPr/>
        </p:nvSpPr>
        <p:spPr>
          <a:xfrm>
            <a:off x="9521996" y="5821024"/>
            <a:ext cx="2462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LED </a:t>
            </a:r>
            <a:r>
              <a:rPr lang="ko-KR" altLang="en-US" sz="1600" b="1" dirty="0">
                <a:solidFill>
                  <a:schemeClr val="bg1"/>
                </a:solidFill>
              </a:rPr>
              <a:t>불빛 출력 함수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5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2281" y="3039621"/>
            <a:ext cx="10629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03B5B"/>
                </a:solidFill>
                <a:latin typeface="Segoe UI Black" panose="020B0A02040204020203" pitchFamily="34" charset="0"/>
                <a:ea typeface="+mj-ea"/>
                <a:cs typeface="Segoe UI Black" panose="020B0A02040204020203" pitchFamily="34" charset="0"/>
              </a:rPr>
              <a:t>Conclusion</a:t>
            </a:r>
            <a:endParaRPr lang="ko-KR" altLang="en-US" sz="4400" b="1" dirty="0">
              <a:solidFill>
                <a:srgbClr val="203B5B"/>
              </a:solidFill>
              <a:latin typeface="Segoe UI Black" panose="020B0A02040204020203" pitchFamily="34" charset="0"/>
              <a:ea typeface="+mj-ea"/>
              <a:cs typeface="Segoe UI Black" panose="020B0A02040204020203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91438" y="1315588"/>
            <a:ext cx="4414886" cy="4233601"/>
            <a:chOff x="4061957" y="1173378"/>
            <a:chExt cx="4414886" cy="423360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3769" y="1187304"/>
              <a:ext cx="4241259" cy="42196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061957" y="1173378"/>
              <a:ext cx="4414886" cy="42336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34343" y="3023852"/>
            <a:ext cx="692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감사합니다</a:t>
            </a:r>
            <a:r>
              <a:rPr lang="en-US" altLang="ko-KR" sz="4800" b="1" dirty="0">
                <a:ln>
                  <a:solidFill>
                    <a:schemeClr val="accent4">
                      <a:shade val="50000"/>
                      <a:satMod val="120000"/>
                      <a:alpha val="0"/>
                    </a:schemeClr>
                  </a:solidFill>
                </a:ln>
                <a:solidFill>
                  <a:srgbClr val="203B5B"/>
                </a:solidFill>
                <a:latin typeface="+mj-lt"/>
              </a:rPr>
              <a:t>.</a:t>
            </a:r>
            <a:endParaRPr lang="ko-KR" altLang="en-US" sz="4800" b="1" dirty="0">
              <a:ln>
                <a:solidFill>
                  <a:schemeClr val="accent4">
                    <a:shade val="50000"/>
                    <a:satMod val="120000"/>
                    <a:alpha val="0"/>
                  </a:schemeClr>
                </a:solidFill>
              </a:ln>
              <a:solidFill>
                <a:srgbClr val="203B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20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문자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/>
              <a:t>LCD 1602(I2C)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/>
              <a:t>LCD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데이터 </a:t>
            </a:r>
            <a:r>
              <a:rPr lang="ko-KR" altLang="en-US" dirty="0"/>
              <a:t>값을 표시하기 </a:t>
            </a:r>
            <a:r>
              <a:rPr lang="ko-KR" altLang="en-US"/>
              <a:t>위한 모듈</a:t>
            </a:r>
            <a:endParaRPr lang="en-US" altLang="ko-KR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LCD</a:t>
            </a:r>
            <a:r>
              <a:rPr lang="ko-KR" altLang="en-US" sz="2000"/>
              <a:t>의 </a:t>
            </a:r>
            <a:r>
              <a:rPr lang="en-US" altLang="ko-KR" sz="2000"/>
              <a:t>16</a:t>
            </a:r>
            <a:r>
              <a:rPr lang="ko-KR" altLang="en-US" sz="2000"/>
              <a:t>개의 제어핀</a:t>
            </a:r>
            <a:r>
              <a:rPr lang="ko-KR" altLang="en-US"/>
              <a:t>에 </a:t>
            </a:r>
            <a:r>
              <a:rPr lang="en-US" altLang="ko-KR"/>
              <a:t>I2C </a:t>
            </a:r>
            <a:r>
              <a:rPr lang="ko-KR" altLang="en-US"/>
              <a:t>변환 모듈을 부착하여 </a:t>
            </a:r>
            <a:r>
              <a:rPr lang="en-US" altLang="ko-KR" sz="2000"/>
              <a:t>4</a:t>
            </a:r>
            <a:r>
              <a:rPr lang="ko-KR" altLang="en-US" sz="2000"/>
              <a:t>개의 핀으로 제어 가능하도록 한 모델</a:t>
            </a:r>
            <a:endParaRPr lang="en-US" altLang="ko-KR" sz="200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/>
              <a:t>I2C, II2 : Inter-Integrated Circuit</a:t>
            </a:r>
            <a:endParaRPr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4</a:t>
            </a:r>
            <a:r>
              <a:rPr lang="ko-KR" altLang="en-US" sz="1600" dirty="0"/>
              <a:t>개의 핀으로 구성</a:t>
            </a:r>
            <a:br>
              <a:rPr lang="en-US" altLang="ko-KR" sz="1600"/>
            </a:br>
            <a:r>
              <a:rPr lang="en-US" altLang="ko-KR" sz="1600"/>
              <a:t>- GND</a:t>
            </a:r>
            <a:r>
              <a:rPr lang="en-US" altLang="ko-KR" sz="1600" dirty="0"/>
              <a:t>, VCC = </a:t>
            </a:r>
            <a:r>
              <a:rPr lang="ko-KR" altLang="en-US" sz="1600" dirty="0"/>
              <a:t>전원</a:t>
            </a:r>
            <a:br>
              <a:rPr lang="en-US" altLang="ko-KR" sz="1600"/>
            </a:br>
            <a:r>
              <a:rPr lang="en-US" altLang="ko-KR" sz="1600"/>
              <a:t>- SDA </a:t>
            </a:r>
            <a:r>
              <a:rPr lang="en-US" altLang="ko-KR" sz="1600" dirty="0"/>
              <a:t>= </a:t>
            </a:r>
            <a:r>
              <a:rPr lang="ko-KR" altLang="en-US" sz="1600" dirty="0"/>
              <a:t>데이터들이 이동하는 신호선</a:t>
            </a:r>
            <a:br>
              <a:rPr lang="en-US" altLang="ko-KR" sz="1600"/>
            </a:br>
            <a:r>
              <a:rPr lang="en-US" altLang="ko-KR" sz="1600"/>
              <a:t>- SCL = </a:t>
            </a:r>
            <a:r>
              <a:rPr lang="ko-KR" altLang="en-US" sz="1600"/>
              <a:t>신호 동기화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E79113-1301-4A98-AF00-90C6B02F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6" y="4035807"/>
            <a:ext cx="4868670" cy="2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문자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라이브러리 설치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DE01B-0871-4F15-8B6C-A4AA67A4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9" y="2209505"/>
            <a:ext cx="5740990" cy="4361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EDE3F6-438C-4771-B31E-3FA0BCE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62" y="2209505"/>
            <a:ext cx="5469147" cy="39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문자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코드에서 입력한 문자를 </a:t>
            </a:r>
            <a:r>
              <a:rPr lang="en-US" altLang="ko-KR" sz="2000" dirty="0"/>
              <a:t>LCD</a:t>
            </a:r>
            <a:r>
              <a:rPr lang="ko-KR" altLang="en-US" sz="2000" dirty="0"/>
              <a:t>에 출력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E9183-050F-4430-A4BA-AE75DE6D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34" y="2764737"/>
            <a:ext cx="2446204" cy="1435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3F81BC-7BAF-43E2-8ED5-C3ACF5874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03"/>
          <a:stretch/>
        </p:blipFill>
        <p:spPr>
          <a:xfrm>
            <a:off x="6451052" y="2933486"/>
            <a:ext cx="4697474" cy="3118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516FFB-76EF-4CBD-A72F-BF5364EEB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752"/>
          <a:stretch/>
        </p:blipFill>
        <p:spPr>
          <a:xfrm>
            <a:off x="1595127" y="4492830"/>
            <a:ext cx="4270431" cy="15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문자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코드에서 입력한 문자를 </a:t>
            </a:r>
            <a:r>
              <a:rPr lang="en-US" altLang="ko-KR" sz="2000" dirty="0"/>
              <a:t>LCD</a:t>
            </a:r>
            <a:r>
              <a:rPr lang="ko-KR" altLang="en-US" sz="2000" dirty="0"/>
              <a:t>에 출력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DAF585-FCBF-48CE-B512-07696AF607F7}"/>
              </a:ext>
            </a:extLst>
          </p:cNvPr>
          <p:cNvGrpSpPr/>
          <p:nvPr/>
        </p:nvGrpSpPr>
        <p:grpSpPr>
          <a:xfrm>
            <a:off x="1038418" y="2217107"/>
            <a:ext cx="10842353" cy="4087471"/>
            <a:chOff x="1038418" y="2217107"/>
            <a:chExt cx="10842353" cy="40874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3E9183-050F-4430-A4BA-AE75DE6D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9846" y="2217107"/>
              <a:ext cx="2573553" cy="15101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516FFB-76EF-4CBD-A72F-BF5364EEB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752"/>
            <a:stretch/>
          </p:blipFill>
          <p:spPr>
            <a:xfrm>
              <a:off x="6713550" y="4070500"/>
              <a:ext cx="5167221" cy="189243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6C0D3D-622A-48C2-B763-77B7E9FF5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8418" y="2433417"/>
              <a:ext cx="5553395" cy="38711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1F473-1F8F-4274-8FCD-F61963381F9A}"/>
                </a:ext>
              </a:extLst>
            </p:cNvPr>
            <p:cNvSpPr txBox="1"/>
            <p:nvPr/>
          </p:nvSpPr>
          <p:spPr>
            <a:xfrm>
              <a:off x="5577723" y="5199792"/>
              <a:ext cx="1683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Vcc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96541-99DB-4E29-9E68-A01FEBE635D3}"/>
                </a:ext>
              </a:extLst>
            </p:cNvPr>
            <p:cNvSpPr txBox="1"/>
            <p:nvPr/>
          </p:nvSpPr>
          <p:spPr>
            <a:xfrm>
              <a:off x="5434353" y="5016716"/>
              <a:ext cx="31168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GND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EF5D3F-5DD4-4992-B64D-B07B4181445B}"/>
                </a:ext>
              </a:extLst>
            </p:cNvPr>
            <p:cNvSpPr txBox="1"/>
            <p:nvPr/>
          </p:nvSpPr>
          <p:spPr>
            <a:xfrm>
              <a:off x="5520825" y="5388514"/>
              <a:ext cx="225214" cy="125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SDA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32037-5B6A-4EC8-90DB-C0826D77A9E9}"/>
                </a:ext>
              </a:extLst>
            </p:cNvPr>
            <p:cNvSpPr txBox="1"/>
            <p:nvPr/>
          </p:nvSpPr>
          <p:spPr>
            <a:xfrm>
              <a:off x="5520825" y="5574431"/>
              <a:ext cx="225214" cy="125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SCL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3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1.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문자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코드 및 동작 확인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12678-26A7-4FE5-B5A0-2E3724C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76" y="1139796"/>
            <a:ext cx="5342333" cy="2679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3AFF4-DD12-4D78-9604-73818FBE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547" y="3846382"/>
            <a:ext cx="3933287" cy="2951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F234C2-E5F4-4113-98A5-DF39BE057411}"/>
              </a:ext>
            </a:extLst>
          </p:cNvPr>
          <p:cNvSpPr/>
          <p:nvPr/>
        </p:nvSpPr>
        <p:spPr>
          <a:xfrm>
            <a:off x="6731133" y="1476927"/>
            <a:ext cx="5271376" cy="1986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658BC2-B493-41E1-A25B-39EB3B449C09}"/>
              </a:ext>
            </a:extLst>
          </p:cNvPr>
          <p:cNvCxnSpPr>
            <a:cxnSpLocks/>
          </p:cNvCxnSpPr>
          <p:nvPr/>
        </p:nvCxnSpPr>
        <p:spPr>
          <a:xfrm flipH="1">
            <a:off x="5679882" y="1675601"/>
            <a:ext cx="1043661" cy="798304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43127E-87E2-4658-B2EF-B04AE30C652A}"/>
              </a:ext>
            </a:extLst>
          </p:cNvPr>
          <p:cNvSpPr/>
          <p:nvPr/>
        </p:nvSpPr>
        <p:spPr>
          <a:xfrm>
            <a:off x="1854895" y="2609855"/>
            <a:ext cx="46320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600" dirty="0"/>
              <a:t>LCD </a:t>
            </a:r>
            <a:r>
              <a:rPr lang="ko-KR" altLang="en-US" sz="1600" dirty="0"/>
              <a:t>접근 주소 및 </a:t>
            </a:r>
            <a:r>
              <a:rPr lang="en-US" altLang="ko-KR" sz="1600" dirty="0"/>
              <a:t>LCD</a:t>
            </a:r>
            <a:r>
              <a:rPr lang="ko-KR" altLang="en-US" sz="1600" dirty="0"/>
              <a:t> 화면 사이즈 </a:t>
            </a:r>
            <a:r>
              <a:rPr lang="en-US" altLang="ko-KR" sz="1600" dirty="0"/>
              <a:t>(16 x 2)</a:t>
            </a:r>
          </a:p>
        </p:txBody>
      </p:sp>
    </p:spTree>
    <p:extLst>
      <p:ext uri="{BB962C8B-B14F-4D97-AF65-F5344CB8AC3E}">
        <p14:creationId xmlns:p14="http://schemas.microsoft.com/office/powerpoint/2010/main" val="171576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센서값</a:t>
            </a:r>
            <a:r>
              <a:rPr lang="ko-KR" altLang="en-US" sz="2400" dirty="0"/>
              <a:t>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가변저항을 이용하여 </a:t>
            </a:r>
            <a:r>
              <a:rPr lang="en-US" altLang="ko-KR" sz="2000" dirty="0"/>
              <a:t>LED </a:t>
            </a:r>
            <a:r>
              <a:rPr lang="ko-KR" altLang="en-US" sz="2000" dirty="0"/>
              <a:t>밝기를 조절하고 </a:t>
            </a:r>
            <a:br>
              <a:rPr lang="en-US" altLang="ko-KR" sz="2000" dirty="0"/>
            </a:br>
            <a:r>
              <a:rPr lang="en-US" altLang="ko-KR" sz="2000" dirty="0"/>
              <a:t>(2</a:t>
            </a:r>
            <a:r>
              <a:rPr lang="ko-KR" altLang="en-US" sz="2000" dirty="0"/>
              <a:t>주차 실습</a:t>
            </a:r>
            <a:r>
              <a:rPr lang="en-US" altLang="ko-KR" sz="2000" dirty="0"/>
              <a:t>) </a:t>
            </a:r>
            <a:r>
              <a:rPr lang="ko-KR" altLang="en-US" sz="2000" dirty="0"/>
              <a:t>이때 가변저항의 값을 </a:t>
            </a:r>
            <a:r>
              <a:rPr lang="en-US" altLang="ko-KR" sz="2000" dirty="0"/>
              <a:t>LCD</a:t>
            </a:r>
            <a:r>
              <a:rPr lang="ko-KR" altLang="en-US" sz="2000" dirty="0"/>
              <a:t>에 출력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9DA8-124A-4424-A8D4-F9CA1E730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3" b="76898"/>
          <a:stretch/>
        </p:blipFill>
        <p:spPr>
          <a:xfrm>
            <a:off x="7269392" y="4261296"/>
            <a:ext cx="3048933" cy="13190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B7B8238-FC87-4DD4-802B-99FACE2C80EC}"/>
              </a:ext>
            </a:extLst>
          </p:cNvPr>
          <p:cNvGrpSpPr/>
          <p:nvPr/>
        </p:nvGrpSpPr>
        <p:grpSpPr>
          <a:xfrm>
            <a:off x="1873675" y="2860322"/>
            <a:ext cx="4935624" cy="3539395"/>
            <a:chOff x="1833683" y="2759969"/>
            <a:chExt cx="5429186" cy="389333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2D1E49-2E2C-4603-9C1D-26DCD9348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887"/>
            <a:stretch/>
          </p:blipFill>
          <p:spPr>
            <a:xfrm>
              <a:off x="1833683" y="2890520"/>
              <a:ext cx="5429186" cy="376278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DCD9CE0-B06E-4FBA-8AC1-37F03F4FEC54}"/>
                </a:ext>
              </a:extLst>
            </p:cNvPr>
            <p:cNvSpPr/>
            <p:nvPr/>
          </p:nvSpPr>
          <p:spPr>
            <a:xfrm>
              <a:off x="4607609" y="2759969"/>
              <a:ext cx="2528819" cy="838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830817D-FBD1-4D0E-A464-45BB4E48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21" y="2759467"/>
            <a:ext cx="2609773" cy="1531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5C1799-F0E2-4DF5-B18E-CA0D8389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3" t="22941" r="6146" b="61005"/>
          <a:stretch/>
        </p:blipFill>
        <p:spPr>
          <a:xfrm>
            <a:off x="7269392" y="5636355"/>
            <a:ext cx="2700502" cy="9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LCD 1602(I2C)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센서값</a:t>
            </a:r>
            <a:r>
              <a:rPr lang="ko-KR" altLang="en-US" sz="2400" dirty="0"/>
              <a:t>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회로 구성하기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29DA8-124A-4424-A8D4-F9CA1E730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29"/>
          <a:stretch/>
        </p:blipFill>
        <p:spPr>
          <a:xfrm>
            <a:off x="6438355" y="2213372"/>
            <a:ext cx="5429186" cy="37708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2C8FFD-1709-43E8-8EAA-BC9AF9618628}"/>
              </a:ext>
            </a:extLst>
          </p:cNvPr>
          <p:cNvSpPr/>
          <p:nvPr/>
        </p:nvSpPr>
        <p:spPr>
          <a:xfrm>
            <a:off x="8974347" y="2000577"/>
            <a:ext cx="2781701" cy="838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F36E20-70FC-47E0-97A6-43B55DF4E2C2}"/>
              </a:ext>
            </a:extLst>
          </p:cNvPr>
          <p:cNvGrpSpPr/>
          <p:nvPr/>
        </p:nvGrpSpPr>
        <p:grpSpPr>
          <a:xfrm>
            <a:off x="467490" y="2213372"/>
            <a:ext cx="5528291" cy="3871161"/>
            <a:chOff x="467490" y="2213372"/>
            <a:chExt cx="5528291" cy="38711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38B875-1DEF-44D2-A448-E96C2FBE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90" y="2213372"/>
              <a:ext cx="5528291" cy="38711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3C3DA-8813-42C2-9053-247A3DE70114}"/>
                </a:ext>
              </a:extLst>
            </p:cNvPr>
            <p:cNvSpPr txBox="1"/>
            <p:nvPr/>
          </p:nvSpPr>
          <p:spPr>
            <a:xfrm>
              <a:off x="4951189" y="4972857"/>
              <a:ext cx="16831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Vcc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B42C9E-042A-46C5-AE6E-7111B34A7A8E}"/>
                </a:ext>
              </a:extLst>
            </p:cNvPr>
            <p:cNvSpPr txBox="1"/>
            <p:nvPr/>
          </p:nvSpPr>
          <p:spPr>
            <a:xfrm>
              <a:off x="4807819" y="4789781"/>
              <a:ext cx="31168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GND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472A11-506A-4F2A-AE04-D3D3084E067F}"/>
                </a:ext>
              </a:extLst>
            </p:cNvPr>
            <p:cNvSpPr txBox="1"/>
            <p:nvPr/>
          </p:nvSpPr>
          <p:spPr>
            <a:xfrm>
              <a:off x="4894291" y="5161579"/>
              <a:ext cx="225214" cy="125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SDA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A9EEAE-5717-4ABF-9836-FD47C4F7CDFB}"/>
                </a:ext>
              </a:extLst>
            </p:cNvPr>
            <p:cNvSpPr txBox="1"/>
            <p:nvPr/>
          </p:nvSpPr>
          <p:spPr>
            <a:xfrm>
              <a:off x="4894291" y="5347496"/>
              <a:ext cx="225214" cy="125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70C0"/>
                  </a:solidFill>
                </a:rPr>
                <a:t>SCL</a:t>
              </a:r>
              <a:endParaRPr lang="ko-KR" altLang="en-US" sz="800" b="1">
                <a:solidFill>
                  <a:srgbClr val="0070C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FD434CC-7F43-4086-9B05-2C99F43F4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3" b="76898"/>
          <a:stretch/>
        </p:blipFill>
        <p:spPr>
          <a:xfrm>
            <a:off x="9615427" y="44544"/>
            <a:ext cx="2082462" cy="900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E2B432-9808-4271-976E-F3D8F3E4D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964" y="-1002686"/>
            <a:ext cx="1782510" cy="104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A26D8B-46DC-4E20-9198-6FAF6160E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3" t="22941" r="6146" b="61005"/>
          <a:stretch/>
        </p:blipFill>
        <p:spPr>
          <a:xfrm>
            <a:off x="7761398" y="-974203"/>
            <a:ext cx="1844479" cy="6323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7914B6-F8E9-0A62-6159-5F43E39ED5DD}"/>
              </a:ext>
            </a:extLst>
          </p:cNvPr>
          <p:cNvSpPr txBox="1"/>
          <p:nvPr/>
        </p:nvSpPr>
        <p:spPr>
          <a:xfrm rot="16200000">
            <a:off x="8242656" y="3706475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A0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EECDC-E1D2-47B6-EA4E-A0CB755BBEFC}"/>
              </a:ext>
            </a:extLst>
          </p:cNvPr>
          <p:cNvSpPr txBox="1"/>
          <p:nvPr/>
        </p:nvSpPr>
        <p:spPr>
          <a:xfrm rot="16200000">
            <a:off x="8523646" y="3706475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A4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748CB1-C2C5-AC3C-02CE-AE50E73526BF}"/>
              </a:ext>
            </a:extLst>
          </p:cNvPr>
          <p:cNvSpPr txBox="1"/>
          <p:nvPr/>
        </p:nvSpPr>
        <p:spPr>
          <a:xfrm rot="16200000">
            <a:off x="8661760" y="3706475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A5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67E50-4154-0C44-7FC2-DDC418CC08FF}"/>
              </a:ext>
            </a:extLst>
          </p:cNvPr>
          <p:cNvSpPr txBox="1"/>
          <p:nvPr/>
        </p:nvSpPr>
        <p:spPr>
          <a:xfrm rot="16200000">
            <a:off x="7823556" y="3706475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①?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4A9CFD-0218-E8C4-9543-38CAAA3D001B}"/>
              </a:ext>
            </a:extLst>
          </p:cNvPr>
          <p:cNvSpPr txBox="1"/>
          <p:nvPr/>
        </p:nvSpPr>
        <p:spPr>
          <a:xfrm rot="16200000">
            <a:off x="7966430" y="3706475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②?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C770D-61F8-318F-8CC8-C8F435621D63}"/>
              </a:ext>
            </a:extLst>
          </p:cNvPr>
          <p:cNvSpPr txBox="1"/>
          <p:nvPr/>
        </p:nvSpPr>
        <p:spPr>
          <a:xfrm>
            <a:off x="9665992" y="3618173"/>
            <a:ext cx="224131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SCL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35C1C0-D69C-2605-E6C4-F9B877B0F77C}"/>
              </a:ext>
            </a:extLst>
          </p:cNvPr>
          <p:cNvSpPr txBox="1"/>
          <p:nvPr/>
        </p:nvSpPr>
        <p:spPr>
          <a:xfrm>
            <a:off x="9665993" y="3756672"/>
            <a:ext cx="224131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SDA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14A99-7607-5ED4-7179-EFBD1EE5B468}"/>
              </a:ext>
            </a:extLst>
          </p:cNvPr>
          <p:cNvSpPr txBox="1"/>
          <p:nvPr/>
        </p:nvSpPr>
        <p:spPr>
          <a:xfrm rot="16200000">
            <a:off x="7897180" y="2482513"/>
            <a:ext cx="166262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>
                <a:solidFill>
                  <a:srgbClr val="FF0000"/>
                </a:solidFill>
              </a:rPr>
              <a:t>9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0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90" y="60319"/>
            <a:ext cx="11930910" cy="623422"/>
          </a:xfrm>
        </p:spPr>
        <p:txBody>
          <a:bodyPr>
            <a:noAutofit/>
          </a:bodyPr>
          <a:lstStyle/>
          <a:p>
            <a:r>
              <a:rPr lang="ko-KR" altLang="en-US" sz="3000" b="1" i="1" dirty="0">
                <a:latin typeface="Calibri" panose="020F0502020204030204" pitchFamily="34" charset="0"/>
              </a:rPr>
              <a:t>어드벤처 디자인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76649" y="650789"/>
            <a:ext cx="78671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7050" y="1158245"/>
            <a:ext cx="11645459" cy="5355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실습 예제 </a:t>
            </a:r>
            <a:r>
              <a:rPr lang="en-US" altLang="ko-KR" sz="2400" dirty="0"/>
              <a:t>2. </a:t>
            </a:r>
            <a:r>
              <a:rPr lang="en-US" altLang="ko-KR" sz="2400"/>
              <a:t>LCD 1602(I2C</a:t>
            </a:r>
            <a:r>
              <a:rPr lang="en-US" altLang="ko-KR" sz="2400" dirty="0"/>
              <a:t>)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센서값</a:t>
            </a:r>
            <a:r>
              <a:rPr lang="ko-KR" altLang="en-US" sz="2400" dirty="0"/>
              <a:t> 출력 </a:t>
            </a: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B5B35-E587-4F16-B1DA-A32682DE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15" y="31597"/>
            <a:ext cx="3715635" cy="2278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B4C48-7455-466C-971E-AF4CAE61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15" y="2369784"/>
            <a:ext cx="3715635" cy="2144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A72E6F-0B92-41F9-9F51-44D1343A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15" y="4573688"/>
            <a:ext cx="3715635" cy="2254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32AD52-6EE7-472E-B5B8-2510CF614A4D}"/>
              </a:ext>
            </a:extLst>
          </p:cNvPr>
          <p:cNvSpPr/>
          <p:nvPr/>
        </p:nvSpPr>
        <p:spPr>
          <a:xfrm>
            <a:off x="2060648" y="6086251"/>
            <a:ext cx="6111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ko-KR" altLang="en-US" sz="1600" dirty="0"/>
              <a:t>가변저항을 오른쪽으로 돌릴수록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밝아지며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가변저항 값이 </a:t>
            </a:r>
            <a:r>
              <a:rPr lang="en-US" altLang="ko-KR" sz="1600" dirty="0"/>
              <a:t>LCD</a:t>
            </a:r>
            <a:r>
              <a:rPr lang="ko-KR" altLang="en-US" sz="1600" dirty="0"/>
              <a:t>에 출력됨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7178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432</Words>
  <Application>Microsoft Office PowerPoint</Application>
  <PresentationFormat>와이드스크린</PresentationFormat>
  <Paragraphs>85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Calibri</vt:lpstr>
      <vt:lpstr>Segoe UI Black</vt:lpstr>
      <vt:lpstr>Segoe UI Semibold</vt:lpstr>
      <vt:lpstr>Wingdings</vt:lpstr>
      <vt:lpstr>Office 테마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어드벤처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HJP</dc:creator>
  <cp:lastModifiedBy>Sung In Cho</cp:lastModifiedBy>
  <cp:revision>1523</cp:revision>
  <cp:lastPrinted>2020-11-26T06:04:39Z</cp:lastPrinted>
  <dcterms:created xsi:type="dcterms:W3CDTF">2015-07-05T07:14:50Z</dcterms:created>
  <dcterms:modified xsi:type="dcterms:W3CDTF">2022-06-07T11:11:33Z</dcterms:modified>
</cp:coreProperties>
</file>